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6" r:id="rId4"/>
    <p:sldId id="265" r:id="rId5"/>
    <p:sldId id="275" r:id="rId6"/>
    <p:sldId id="259" r:id="rId7"/>
    <p:sldId id="260" r:id="rId8"/>
    <p:sldId id="262" r:id="rId9"/>
    <p:sldId id="263" r:id="rId10"/>
    <p:sldId id="277" r:id="rId11"/>
    <p:sldId id="274" r:id="rId12"/>
    <p:sldId id="280" r:id="rId13"/>
    <p:sldId id="268" r:id="rId14"/>
    <p:sldId id="269" r:id="rId15"/>
    <p:sldId id="270" r:id="rId16"/>
    <p:sldId id="271" r:id="rId17"/>
    <p:sldId id="273" r:id="rId18"/>
    <p:sldId id="281" r:id="rId19"/>
    <p:sldId id="282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Полиэтилен: промышленные методы синтеза при среднем и низком </a:t>
            </a:r>
            <a:r>
              <a:rPr lang="ru-RU" dirty="0" smtClean="0"/>
              <a:t>давлении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85" y="232475"/>
            <a:ext cx="11236271" cy="6625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К </a:t>
            </a:r>
            <a:r>
              <a:rPr lang="ru-RU" sz="3200" b="1" dirty="0">
                <a:solidFill>
                  <a:schemeClr val="tx1"/>
                </a:solidFill>
              </a:rPr>
              <a:t>недостаткам</a:t>
            </a:r>
            <a:r>
              <a:rPr lang="ru-RU" sz="3200" dirty="0">
                <a:solidFill>
                  <a:schemeClr val="tx1"/>
                </a:solidFill>
              </a:rPr>
              <a:t> способа относится: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необходимость тщательной очистки ПЭ от ос­татков катализатора, приводящая к усложнению процесса,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применение больших ко­личеств растворителя,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выбросы паров растворителя в атмосферу при сушке порошка и регенерации катализатора, вызывающие загрязнение окружающей среды.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5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Производство полиэтилена методом низкого давления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475" y="1930401"/>
            <a:ext cx="11344759" cy="4927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Для </a:t>
            </a:r>
            <a:r>
              <a:rPr lang="ru-RU" sz="2800" dirty="0">
                <a:solidFill>
                  <a:schemeClr val="tx1"/>
                </a:solidFill>
              </a:rPr>
              <a:t>данного процесса получения ПЭ низкого давления характерна как </a:t>
            </a:r>
            <a:r>
              <a:rPr lang="ru-RU" sz="2800" b="1" dirty="0">
                <a:solidFill>
                  <a:schemeClr val="tx1"/>
                </a:solidFill>
              </a:rPr>
              <a:t>периодичность, </a:t>
            </a:r>
            <a:r>
              <a:rPr lang="ru-RU" sz="2800" dirty="0">
                <a:solidFill>
                  <a:schemeClr val="tx1"/>
                </a:solidFill>
              </a:rPr>
              <a:t>так и </a:t>
            </a:r>
            <a:r>
              <a:rPr lang="ru-RU" sz="2800" b="1" dirty="0">
                <a:solidFill>
                  <a:schemeClr val="tx1"/>
                </a:solidFill>
              </a:rPr>
              <a:t>непрерывность. </a:t>
            </a:r>
            <a:r>
              <a:rPr lang="ru-RU" sz="2800" dirty="0">
                <a:solidFill>
                  <a:schemeClr val="tx1"/>
                </a:solidFill>
              </a:rPr>
              <a:t>От выбора технологии зависит и схема процесса, каждая их которых различна по конструкции оборудования, объёму реакторов, методу очистки полиэтилена от примесей и др.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63" y="4249272"/>
            <a:ext cx="11508449" cy="260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7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pol_niz_plo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44" y="609600"/>
            <a:ext cx="9655444" cy="5868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19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45" y="139485"/>
            <a:ext cx="11765762" cy="455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0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1702"/>
            <a:ext cx="11251768" cy="675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8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3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36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6349"/>
            <a:ext cx="12191999" cy="699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51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8489"/>
            <a:ext cx="9706530" cy="59328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Недостатки метода:</a:t>
            </a:r>
            <a:endParaRPr lang="ru-RU" sz="3600" dirty="0"/>
          </a:p>
          <a:p>
            <a:r>
              <a:rPr lang="ru-RU" sz="3600" dirty="0"/>
              <a:t>•	необходимость применения большого количества растворителей и их регенерации;</a:t>
            </a:r>
          </a:p>
          <a:p>
            <a:r>
              <a:rPr lang="ru-RU" sz="3600" dirty="0"/>
              <a:t>•	применение легко взрывающегося катализатора и необходимость его синтеза;</a:t>
            </a:r>
          </a:p>
          <a:p>
            <a:r>
              <a:rPr lang="ru-RU" sz="3600" dirty="0"/>
              <a:t>•	необходимость отмывки катализатора и меньшая чистота полимера.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7709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073180" cy="63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88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11" y="-1"/>
            <a:ext cx="12097990" cy="27741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24" y="2869690"/>
            <a:ext cx="12008871" cy="368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6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8969"/>
            <a:ext cx="8596668" cy="5762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Производство полиэтилена высокой плотности при среднем давлении</a:t>
            </a:r>
          </a:p>
        </p:txBody>
      </p:sp>
    </p:spTree>
    <p:extLst>
      <p:ext uri="{BB962C8B-B14F-4D97-AF65-F5344CB8AC3E}">
        <p14:creationId xmlns:p14="http://schemas.microsoft.com/office/powerpoint/2010/main" val="3227067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485"/>
            <a:ext cx="8596668" cy="5901877"/>
          </a:xfrm>
        </p:spPr>
        <p:txBody>
          <a:bodyPr>
            <a:normAutofit/>
          </a:bodyPr>
          <a:lstStyle/>
          <a:p>
            <a:r>
              <a:rPr lang="ru-RU" sz="3200" dirty="0"/>
              <a:t>Полиэтилен низкой плотности применяют для изготовления гидроизоляционных пленок и плит, труб и арматуры к ним, различных, изделий — профилей, арматуры, болтов, бачков и т. д.</a:t>
            </a:r>
          </a:p>
        </p:txBody>
      </p:sp>
    </p:spTree>
    <p:extLst>
      <p:ext uri="{BB962C8B-B14F-4D97-AF65-F5344CB8AC3E}">
        <p14:creationId xmlns:p14="http://schemas.microsoft.com/office/powerpoint/2010/main" val="228993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348" y="201480"/>
            <a:ext cx="8596668" cy="5855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Условия получения. ПЭВПСД с плотностью 960-970 кг/м3 при среднем давлении получают полимеризацией этилена в органическом растворителе (бензин, циклогексан, ксилол и др.) непрерывным методом при </a:t>
            </a:r>
            <a:r>
              <a:rPr lang="en-US" sz="3600" dirty="0" smtClean="0">
                <a:solidFill>
                  <a:schemeClr val="tx1"/>
                </a:solidFill>
              </a:rPr>
              <a:t>P =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3,5-4 МПа и </a:t>
            </a:r>
            <a:r>
              <a:rPr lang="en-US" sz="3600" dirty="0" smtClean="0">
                <a:solidFill>
                  <a:schemeClr val="tx1"/>
                </a:solidFill>
              </a:rPr>
              <a:t>T=</a:t>
            </a:r>
            <a:r>
              <a:rPr lang="ru-RU" sz="3600" dirty="0" smtClean="0">
                <a:solidFill>
                  <a:schemeClr val="tx1"/>
                </a:solidFill>
              </a:rPr>
              <a:t>130-150 </a:t>
            </a:r>
            <a:r>
              <a:rPr lang="ru-RU" sz="3600" dirty="0">
                <a:solidFill>
                  <a:schemeClr val="tx1"/>
                </a:solidFill>
              </a:rPr>
              <a:t>°С в присутствии окисно-хромового катализатора.</a:t>
            </a:r>
          </a:p>
        </p:txBody>
      </p:sp>
    </p:spTree>
    <p:extLst>
      <p:ext uri="{BB962C8B-B14F-4D97-AF65-F5344CB8AC3E}">
        <p14:creationId xmlns:p14="http://schemas.microsoft.com/office/powerpoint/2010/main" val="376072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969" y="247973"/>
            <a:ext cx="10616339" cy="6245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сновные стадии технологического процесса </a:t>
            </a:r>
            <a:r>
              <a:rPr lang="ru-RU" sz="2800" dirty="0">
                <a:solidFill>
                  <a:schemeClr val="tx1"/>
                </a:solidFill>
              </a:rPr>
              <a:t>получения </a:t>
            </a:r>
            <a:r>
              <a:rPr lang="ru-RU" sz="2800" dirty="0" smtClean="0">
                <a:solidFill>
                  <a:schemeClr val="tx1"/>
                </a:solidFill>
              </a:rPr>
              <a:t>ПЭСД: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подготовка </a:t>
            </a:r>
            <a:r>
              <a:rPr lang="ru-RU" sz="2800" dirty="0">
                <a:solidFill>
                  <a:schemeClr val="tx1"/>
                </a:solidFill>
              </a:rPr>
              <a:t>исходного сырья (этилена и растворителя) и катализатора,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полиме­ризация </a:t>
            </a:r>
            <a:r>
              <a:rPr lang="ru-RU" sz="2800" dirty="0">
                <a:solidFill>
                  <a:schemeClr val="tx1"/>
                </a:solidFill>
              </a:rPr>
              <a:t>этилена,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отделение </a:t>
            </a:r>
            <a:r>
              <a:rPr lang="ru-RU" sz="2800" dirty="0">
                <a:solidFill>
                  <a:schemeClr val="tx1"/>
                </a:solidFill>
              </a:rPr>
              <a:t>и регенерация катализатора,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выделение </a:t>
            </a:r>
            <a:r>
              <a:rPr lang="ru-RU" sz="2800" dirty="0">
                <a:solidFill>
                  <a:schemeClr val="tx1"/>
                </a:solidFill>
              </a:rPr>
              <a:t>полимера,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отде­ление </a:t>
            </a:r>
            <a:r>
              <a:rPr lang="ru-RU" sz="2800" dirty="0">
                <a:solidFill>
                  <a:schemeClr val="tx1"/>
                </a:solidFill>
              </a:rPr>
              <a:t>растворителя.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7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"/>
            <a:ext cx="11349351" cy="6041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Описание технологического </a:t>
            </a:r>
            <a:r>
              <a:rPr lang="ru-RU" sz="3600" b="1" dirty="0" smtClean="0">
                <a:solidFill>
                  <a:schemeClr val="tx1"/>
                </a:solidFill>
              </a:rPr>
              <a:t>процесса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936"/>
            <a:ext cx="12180235" cy="626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6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4538" y="123986"/>
            <a:ext cx="11725651" cy="67340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0970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5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9177"/>
            <a:ext cx="11484244" cy="536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1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469" y="0"/>
            <a:ext cx="11344758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Особенности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полимеризации при среднем давлении. </a:t>
            </a:r>
            <a:r>
              <a:rPr lang="ru-RU" sz="2800" dirty="0">
                <a:solidFill>
                  <a:schemeClr val="tx1"/>
                </a:solidFill>
              </a:rPr>
              <a:t>Параметры процесса производства (давление и температура) по-разному влияют на свойства получаемого ПЭСД и скорость процесса.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Повышение </a:t>
            </a:r>
            <a:r>
              <a:rPr lang="ru-RU" sz="2800" b="1" dirty="0">
                <a:solidFill>
                  <a:schemeClr val="tx1"/>
                </a:solidFill>
              </a:rPr>
              <a:t>давления </a:t>
            </a:r>
            <a:r>
              <a:rPr lang="ru-RU" sz="2800" dirty="0">
                <a:solidFill>
                  <a:schemeClr val="tx1"/>
                </a:solidFill>
              </a:rPr>
              <a:t>способ­ствует </a:t>
            </a:r>
            <a:r>
              <a:rPr lang="ru-RU" sz="2800" b="1" dirty="0">
                <a:solidFill>
                  <a:schemeClr val="tx1"/>
                </a:solidFill>
              </a:rPr>
              <a:t>повышению молекулярной массы полимера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ru-RU" sz="2800" b="1" dirty="0">
                <a:solidFill>
                  <a:schemeClr val="tx1"/>
                </a:solidFill>
              </a:rPr>
              <a:t>увеличению скорости </a:t>
            </a:r>
            <a:r>
              <a:rPr lang="ru-RU" sz="2800" dirty="0">
                <a:solidFill>
                  <a:schemeClr val="tx1"/>
                </a:solidFill>
              </a:rPr>
              <a:t>его об­разования.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Увеличение </a:t>
            </a:r>
            <a:r>
              <a:rPr lang="ru-RU" sz="2800" b="1" dirty="0">
                <a:solidFill>
                  <a:schemeClr val="tx1"/>
                </a:solidFill>
              </a:rPr>
              <a:t>температуры </a:t>
            </a:r>
            <a:r>
              <a:rPr lang="ru-RU" sz="2800" dirty="0">
                <a:solidFill>
                  <a:schemeClr val="tx1"/>
                </a:solidFill>
              </a:rPr>
              <a:t>реакции вызывает более сильное </a:t>
            </a:r>
            <a:r>
              <a:rPr lang="ru-RU" sz="2800" b="1" dirty="0">
                <a:solidFill>
                  <a:schemeClr val="tx1"/>
                </a:solidFill>
              </a:rPr>
              <a:t>снижение молекулярной массы </a:t>
            </a:r>
            <a:r>
              <a:rPr lang="ru-RU" sz="2800" dirty="0">
                <a:solidFill>
                  <a:schemeClr val="tx1"/>
                </a:solidFill>
              </a:rPr>
              <a:t>и в </a:t>
            </a:r>
            <a:r>
              <a:rPr lang="ru-RU" sz="2800" b="1" dirty="0">
                <a:solidFill>
                  <a:schemeClr val="tx1"/>
                </a:solidFill>
              </a:rPr>
              <a:t>меньшей </a:t>
            </a:r>
            <a:r>
              <a:rPr lang="ru-RU" sz="2800" dirty="0">
                <a:solidFill>
                  <a:schemeClr val="tx1"/>
                </a:solidFill>
              </a:rPr>
              <a:t>степени отражается на </a:t>
            </a:r>
            <a:r>
              <a:rPr lang="ru-RU" sz="2800" b="1" dirty="0">
                <a:solidFill>
                  <a:schemeClr val="tx1"/>
                </a:solidFill>
              </a:rPr>
              <a:t>скорости полимеризации </a:t>
            </a:r>
            <a:r>
              <a:rPr lang="ru-RU" sz="2800" dirty="0">
                <a:solidFill>
                  <a:schemeClr val="tx1"/>
                </a:solidFill>
              </a:rPr>
              <a:t>этилена. Поэтому регулирование свойств получаемого ПЭСД осуществляется пу­тем изменения температуры при постоянном давлении.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Увеличение </a:t>
            </a:r>
            <a:r>
              <a:rPr lang="ru-RU" sz="2800" b="1" dirty="0">
                <a:solidFill>
                  <a:schemeClr val="tx1"/>
                </a:solidFill>
              </a:rPr>
              <a:t>концентрации катализатора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повышает скорость реакции</a:t>
            </a:r>
            <a:r>
              <a:rPr lang="ru-RU" sz="2800" dirty="0">
                <a:solidFill>
                  <a:schemeClr val="tx1"/>
                </a:solidFill>
              </a:rPr>
              <a:t>, но практически </a:t>
            </a:r>
            <a:r>
              <a:rPr lang="ru-RU" sz="2800" b="1" dirty="0">
                <a:solidFill>
                  <a:schemeClr val="tx1"/>
                </a:solidFill>
              </a:rPr>
              <a:t>мало влияет на свойства </a:t>
            </a:r>
            <a:r>
              <a:rPr lang="ru-RU" sz="2800" dirty="0">
                <a:solidFill>
                  <a:schemeClr val="tx1"/>
                </a:solidFill>
              </a:rPr>
              <a:t>полимера.</a:t>
            </a:r>
          </a:p>
        </p:txBody>
      </p:sp>
    </p:spTree>
    <p:extLst>
      <p:ext uri="{BB962C8B-B14F-4D97-AF65-F5344CB8AC3E}">
        <p14:creationId xmlns:p14="http://schemas.microsoft.com/office/powerpoint/2010/main" val="129018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479" y="139485"/>
            <a:ext cx="11112284" cy="6718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Получение ПЭ при среднем давлении </a:t>
            </a:r>
            <a:r>
              <a:rPr lang="ru-RU" sz="3200" b="1" dirty="0">
                <a:solidFill>
                  <a:schemeClr val="tx1"/>
                </a:solidFill>
              </a:rPr>
              <a:t>имеет ряд преимуществ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по </a:t>
            </a:r>
            <a:r>
              <a:rPr lang="ru-RU" sz="3200" dirty="0">
                <a:solidFill>
                  <a:schemeClr val="tx1"/>
                </a:solidFill>
              </a:rPr>
              <a:t>сравнению с другими </a:t>
            </a:r>
            <a:r>
              <a:rPr lang="ru-RU" sz="3200" dirty="0" smtClean="0">
                <a:solidFill>
                  <a:schemeClr val="tx1"/>
                </a:solidFill>
              </a:rPr>
              <a:t>методами: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проведение процесса при умеренном давлении,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доступность и малая токсичность катализатора,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возможность его многократного ис­пользования после регенерации,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относительная простота регенерации растворителя,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улучшенные свойства полимера по сравнению с ПЭНП.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3888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357</Words>
  <Application>Microsoft Office PowerPoint</Application>
  <PresentationFormat>Широкоэкранный</PresentationFormat>
  <Paragraphs>35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Грань</vt:lpstr>
      <vt:lpstr>Полиэтилен: промышленные методы синтеза при среднем и низком давлении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Производство полиэтилена методом низкого давления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Полиэтилен: промышленные методы синтеза при среднем и низком давлении.</dc:title>
  <dc:creator>user</dc:creator>
  <cp:lastModifiedBy>user</cp:lastModifiedBy>
  <cp:revision>19</cp:revision>
  <dcterms:created xsi:type="dcterms:W3CDTF">2016-02-09T03:12:36Z</dcterms:created>
  <dcterms:modified xsi:type="dcterms:W3CDTF">2016-02-10T04:45:03Z</dcterms:modified>
</cp:coreProperties>
</file>